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72" r:id="rId4"/>
    <p:sldMasterId id="214748367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Muli"/>
      <p:regular r:id="rId23"/>
      <p:bold r:id="rId24"/>
      <p:italic r:id="rId25"/>
      <p:boldItalic r:id="rId26"/>
    </p:embeddedFont>
    <p:embeddedFont>
      <p:font typeface="Roboto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  <p:embeddedFont>
      <p:font typeface="PT Sans Narrow"/>
      <p:regular r:id="rId35"/>
      <p:bold r:id="rId36"/>
    </p:embeddedFont>
    <p:embeddedFont>
      <p:font typeface="Permanent Marker"/>
      <p:regular r:id="rId37"/>
    </p:embeddedFont>
    <p:embeddedFont>
      <p:font typeface="Oswald"/>
      <p:regular r:id="rId38"/>
      <p:bold r:id="rId39"/>
    </p:embeddedFont>
    <p:embeddedFont>
      <p:font typeface="Montserrat Thin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Thin-regular.fntdata"/><Relationship Id="rId20" Type="http://schemas.openxmlformats.org/officeDocument/2006/relationships/slide" Target="slides/slide14.xml"/><Relationship Id="rId42" Type="http://schemas.openxmlformats.org/officeDocument/2006/relationships/font" Target="fonts/MontserratThin-italic.fntdata"/><Relationship Id="rId41" Type="http://schemas.openxmlformats.org/officeDocument/2006/relationships/font" Target="fonts/MontserratThin-bold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43" Type="http://schemas.openxmlformats.org/officeDocument/2006/relationships/font" Target="fonts/MontserratThin-boldItalic.fntdata"/><Relationship Id="rId24" Type="http://schemas.openxmlformats.org/officeDocument/2006/relationships/font" Target="fonts/Muli-bold.fntdata"/><Relationship Id="rId23" Type="http://schemas.openxmlformats.org/officeDocument/2006/relationships/font" Target="fonts/Muli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uli-boldItalic.fntdata"/><Relationship Id="rId25" Type="http://schemas.openxmlformats.org/officeDocument/2006/relationships/font" Target="fonts/Muli-italic.fntdata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Lato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5.xml"/><Relationship Id="rId33" Type="http://schemas.openxmlformats.org/officeDocument/2006/relationships/font" Target="fonts/Lato-italic.fntdata"/><Relationship Id="rId10" Type="http://schemas.openxmlformats.org/officeDocument/2006/relationships/slide" Target="slides/slide4.xml"/><Relationship Id="rId32" Type="http://schemas.openxmlformats.org/officeDocument/2006/relationships/font" Target="fonts/Lato-bold.fntdata"/><Relationship Id="rId13" Type="http://schemas.openxmlformats.org/officeDocument/2006/relationships/slide" Target="slides/slide7.xml"/><Relationship Id="rId35" Type="http://schemas.openxmlformats.org/officeDocument/2006/relationships/font" Target="fonts/PTSansNarrow-regular.fntdata"/><Relationship Id="rId12" Type="http://schemas.openxmlformats.org/officeDocument/2006/relationships/slide" Target="slides/slide6.xml"/><Relationship Id="rId34" Type="http://schemas.openxmlformats.org/officeDocument/2006/relationships/font" Target="fonts/Lato-boldItalic.fntdata"/><Relationship Id="rId15" Type="http://schemas.openxmlformats.org/officeDocument/2006/relationships/slide" Target="slides/slide9.xml"/><Relationship Id="rId37" Type="http://schemas.openxmlformats.org/officeDocument/2006/relationships/font" Target="fonts/PermanentMarker-regular.fntdata"/><Relationship Id="rId14" Type="http://schemas.openxmlformats.org/officeDocument/2006/relationships/slide" Target="slides/slide8.xml"/><Relationship Id="rId36" Type="http://schemas.openxmlformats.org/officeDocument/2006/relationships/font" Target="fonts/PTSansNarrow-bold.fntdata"/><Relationship Id="rId17" Type="http://schemas.openxmlformats.org/officeDocument/2006/relationships/slide" Target="slides/slide11.xml"/><Relationship Id="rId39" Type="http://schemas.openxmlformats.org/officeDocument/2006/relationships/font" Target="fonts/Oswald-bold.fntdata"/><Relationship Id="rId16" Type="http://schemas.openxmlformats.org/officeDocument/2006/relationships/slide" Target="slides/slide10.xml"/><Relationship Id="rId38" Type="http://schemas.openxmlformats.org/officeDocument/2006/relationships/font" Target="fonts/Oswald-regular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Shape 1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Como hemos visto, una vez hemos definido un objetivo, el siguiente paso es obtener datos.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Hay muchas </a:t>
            </a:r>
            <a:r>
              <a:rPr lang="en-GB"/>
              <a:t>Source</a:t>
            </a: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 de datos, aquí las pongo en orden de facilidad de obtencion.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primer lugar, estan los datos internos. Cualquier dato que pueda ser generado por nuestra empresa de forma razonable deberia ser generado y almacenado.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segundo lugar tenemos los repositorios de datos, o portales. Son paginas web, generalmente gubernamentales que proporcionan datasets (un dataset es un conjunto de datos). Una alternativa serían los llamados brokers de datos, que son algo similar pero de pago.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tercer lugar, tenemos las APIs. Hay muchas empresas cuyo modelo de negocio es proporcionar una interfaz a la cual sus clientes se pueden conectar mediante un ordenador y descargarse datos. Las hay gratuitas o de pago.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Cuando todo esto falla y se necesitan datos, siempre queda la opcion del Web scraping, el escrapeo de datos que se llama. Esto es basicamente el conectarse a una pagina web de forma automatizada y descargarse todos sus datos. Aunque no es ilegal hacerlo, El Scraping esta siempre en la cuerda floja de la legalidad.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Generalmente buscando en google “X dataset” es relativamente fácil encontrar algo de información.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Como hemos visto, una vez hemos definido un objetivo, el siguiente paso es obtener datos.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Hay muchas </a:t>
            </a:r>
            <a:r>
              <a:rPr lang="en-GB"/>
              <a:t>Source</a:t>
            </a: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 de datos, aquí las pongo en orden de facilidad de obtencion.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primer lugar, estan los datos internos. Cualquier dato que pueda ser generado por nuestra empresa de forma razonable deberia ser generado y almacenado.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segundo lugar tenemos los repositorios de datos, o portales. Son paginas web, generalmente gubernamentales que proporcionan datasets (un dataset es un conjunto de datos). Una alternativa serían los llamados brokers de datos, que son algo similar pero de pago.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tercer lugar, tenemos las APIs. Hay muchas empresas cuyo modelo de negocio es proporcionar una interfaz a la cual sus clientes se pueden conectar mediante un ordenador y descargarse datos. Las hay gratuitas o de pago.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Cuando todo esto falla y se necesitan datos, siempre queda la opcion del Web scraping, el escrapeo de datos que se llama. Esto es basicamente el conectarse a una pagina web de forma automatizada y descargarse todos sus datos. Aunque no es ilegal hacerlo, El Scraping esta siempre en la cuerda floja de la legalidad.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Generalmente buscando en google “X dataset” es relativamente fácil encontrar algo de información.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Como hemos visto, una vez hemos definido un objetivo, el siguiente paso es obtener datos.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Hay muchas </a:t>
            </a:r>
            <a:r>
              <a:rPr lang="en-GB"/>
              <a:t>Source</a:t>
            </a: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 de datos, aquí las pongo en orden de facilidad de obtencion.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primer lugar, estan los datos internos. Cualquier dato que pueda ser generado por nuestra empresa de forma razonable deberia ser generado y almacenado.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segundo lugar tenemos los repositorios de datos, o portales. Son paginas web, generalmente gubernamentales que proporcionan datasets (un dataset es un conjunto de datos). Una alternativa serían los llamados brokers de datos, que son algo similar pero de pago.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 tercer lugar, tenemos las APIs. Hay muchas empresas cuyo modelo de negocio es proporcionar una interfaz a la cual sus clientes se pueden conectar mediante un ordenador y descargarse datos. Las hay gratuitas o de pago.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Cuando todo esto falla y se necesitan datos, siempre queda la opcion del Web scraping, el escrapeo de datos que se llama. Esto es basicamente el conectarse a una pagina web de forma automatizada y descargarse todos sus datos. Aunque no es ilegal hacerlo, El Scraping esta siempre en la cuerda floja de la legalidad.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GB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Generalmente buscando en google “X dataset” es relativamente fácil encontrar algo de información.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Shape 2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5" name="Shape 13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Shape 1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type="ctrTitle"/>
          </p:nvPr>
        </p:nvSpPr>
        <p:spPr>
          <a:xfrm>
            <a:off x="685800" y="11261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7" name="Shape 57"/>
          <p:cNvSpPr txBox="1"/>
          <p:nvPr>
            <p:ph idx="1" type="subTitle"/>
          </p:nvPr>
        </p:nvSpPr>
        <p:spPr>
          <a:xfrm>
            <a:off x="685800" y="2535254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with Image">
  <p:cSld name="CUSTOM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ctrTitle"/>
          </p:nvPr>
        </p:nvSpPr>
        <p:spPr>
          <a:xfrm>
            <a:off x="685800" y="1583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with Image">
  <p:cSld name="CUSTOM_2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-257778" y="-238945"/>
            <a:ext cx="9471137" cy="5896651"/>
            <a:chOff x="-514359" y="-105603"/>
            <a:chExt cx="9906010" cy="6167400"/>
          </a:xfrm>
        </p:grpSpPr>
        <p:pic>
          <p:nvPicPr>
            <p:cNvPr descr="home-main-928eb4213055f44db067505f7453c884addfb677af695aa5431144c885fc0202.jpg" id="64" name="Shape 64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514350" y="-105550"/>
              <a:ext cx="9906001" cy="61673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5" name="Shape 65"/>
            <p:cNvSpPr/>
            <p:nvPr/>
          </p:nvSpPr>
          <p:spPr>
            <a:xfrm>
              <a:off x="-514359" y="-105603"/>
              <a:ext cx="9906000" cy="6167400"/>
            </a:xfrm>
            <a:prstGeom prst="rect">
              <a:avLst/>
            </a:prstGeom>
            <a:solidFill>
              <a:srgbClr val="000000">
                <a:alpha val="31150"/>
              </a:srgbClr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3985375" y="2717425"/>
            <a:ext cx="4936800" cy="118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Bullets" type="tx">
  <p:cSld name="TITLE_AND_BODY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457200" y="342903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81000" lvl="0" marL="4572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2400"/>
              <a:buChar char="●"/>
              <a:defRPr sz="2400"/>
            </a:lvl1pPr>
            <a:lvl2pPr indent="-3810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2pPr>
            <a:lvl3pPr indent="-3810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3pPr>
            <a:lvl4pPr indent="-3810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indent="-3810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indent="-3810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indent="-3810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indent="-3810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indent="-3810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Content">
  <p:cSld name="TITLE_AND_BODY_1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title"/>
          </p:nvPr>
        </p:nvSpPr>
        <p:spPr>
          <a:xfrm>
            <a:off x="457200" y="983353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" name="Shape 72"/>
          <p:cNvSpPr txBox="1"/>
          <p:nvPr>
            <p:ph idx="2" type="ctrTitle"/>
          </p:nvPr>
        </p:nvSpPr>
        <p:spPr>
          <a:xfrm>
            <a:off x="685800" y="2192975"/>
            <a:ext cx="7772400" cy="168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>
  <p:cSld name="CUSTOM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E31F8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75" name="Shape 75"/>
          <p:cNvCxnSpPr/>
          <p:nvPr/>
        </p:nvCxnSpPr>
        <p:spPr>
          <a:xfrm flipH="1" rot="10800000">
            <a:off x="956850" y="2560225"/>
            <a:ext cx="7230300" cy="6000"/>
          </a:xfrm>
          <a:prstGeom prst="straightConnector1">
            <a:avLst/>
          </a:prstGeom>
          <a:noFill/>
          <a:ln cap="flat" cmpd="sng" w="1524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6" name="Shape 76"/>
          <p:cNvSpPr txBox="1"/>
          <p:nvPr>
            <p:ph type="title"/>
          </p:nvPr>
        </p:nvSpPr>
        <p:spPr>
          <a:xfrm>
            <a:off x="457200" y="1135753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2" type="ctrTitle"/>
          </p:nvPr>
        </p:nvSpPr>
        <p:spPr>
          <a:xfrm>
            <a:off x="685800" y="2992550"/>
            <a:ext cx="7772400" cy="1685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/>
          <p:nvPr>
            <p:ph type="title"/>
          </p:nvPr>
        </p:nvSpPr>
        <p:spPr>
          <a:xfrm>
            <a:off x="457200" y="373753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228600" lvl="0" marL="457200" rtl="0" algn="ctr">
              <a:spcBef>
                <a:spcPts val="360"/>
              </a:spcBef>
              <a:spcAft>
                <a:spcPts val="0"/>
              </a:spcAft>
              <a:buSzPts val="2400"/>
              <a:buNone/>
              <a:defRPr sz="2400"/>
            </a:lvl1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letely blank">
  <p:cSld name="BLANK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ll graph">
  <p:cSld name="BLANK_2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-20075" y="636775"/>
            <a:ext cx="9203950" cy="4550900"/>
          </a:xfrm>
          <a:custGeom>
            <a:pathLst>
              <a:path extrusionOk="0" h="182036" w="368158">
                <a:moveTo>
                  <a:pt x="41" y="263"/>
                </a:moveTo>
                <a:lnTo>
                  <a:pt x="16234" y="11294"/>
                </a:lnTo>
                <a:lnTo>
                  <a:pt x="31283" y="5122"/>
                </a:lnTo>
                <a:lnTo>
                  <a:pt x="62144" y="4991"/>
                </a:lnTo>
                <a:lnTo>
                  <a:pt x="77384" y="0"/>
                </a:lnTo>
                <a:lnTo>
                  <a:pt x="92624" y="13527"/>
                </a:lnTo>
                <a:lnTo>
                  <a:pt x="107674" y="21276"/>
                </a:lnTo>
                <a:lnTo>
                  <a:pt x="122723" y="21145"/>
                </a:lnTo>
                <a:lnTo>
                  <a:pt x="138725" y="10375"/>
                </a:lnTo>
                <a:lnTo>
                  <a:pt x="153775" y="7880"/>
                </a:lnTo>
                <a:lnTo>
                  <a:pt x="168443" y="2349"/>
                </a:lnTo>
                <a:lnTo>
                  <a:pt x="184064" y="14841"/>
                </a:lnTo>
                <a:lnTo>
                  <a:pt x="199304" y="15274"/>
                </a:lnTo>
                <a:lnTo>
                  <a:pt x="214354" y="25085"/>
                </a:lnTo>
                <a:lnTo>
                  <a:pt x="229784" y="25085"/>
                </a:lnTo>
                <a:lnTo>
                  <a:pt x="245786" y="20094"/>
                </a:lnTo>
                <a:lnTo>
                  <a:pt x="260836" y="20094"/>
                </a:lnTo>
                <a:lnTo>
                  <a:pt x="275123" y="11426"/>
                </a:lnTo>
                <a:lnTo>
                  <a:pt x="291316" y="16810"/>
                </a:lnTo>
                <a:lnTo>
                  <a:pt x="305603" y="8143"/>
                </a:lnTo>
                <a:lnTo>
                  <a:pt x="336464" y="8012"/>
                </a:lnTo>
                <a:lnTo>
                  <a:pt x="351514" y="11294"/>
                </a:lnTo>
                <a:lnTo>
                  <a:pt x="367325" y="2758"/>
                </a:lnTo>
                <a:lnTo>
                  <a:pt x="368158" y="181769"/>
                </a:lnTo>
                <a:lnTo>
                  <a:pt x="0" y="182036"/>
                </a:lnTo>
                <a:close/>
              </a:path>
            </a:pathLst>
          </a:custGeom>
          <a:solidFill>
            <a:srgbClr val="00A1DF"/>
          </a:solidFill>
          <a:ln>
            <a:noFill/>
          </a:ln>
        </p:spPr>
      </p:sp>
      <p:sp>
        <p:nvSpPr>
          <p:cNvPr id="86" name="Shape 86"/>
          <p:cNvSpPr/>
          <p:nvPr/>
        </p:nvSpPr>
        <p:spPr>
          <a:xfrm>
            <a:off x="-33475" y="768100"/>
            <a:ext cx="9210650" cy="4406200"/>
          </a:xfrm>
          <a:custGeom>
            <a:pathLst>
              <a:path extrusionOk="0" h="176248" w="368426">
                <a:moveTo>
                  <a:pt x="577" y="5516"/>
                </a:moveTo>
                <a:lnTo>
                  <a:pt x="16960" y="11214"/>
                </a:lnTo>
                <a:lnTo>
                  <a:pt x="47440" y="11214"/>
                </a:lnTo>
                <a:lnTo>
                  <a:pt x="62680" y="6843"/>
                </a:lnTo>
                <a:lnTo>
                  <a:pt x="77920" y="16156"/>
                </a:lnTo>
                <a:lnTo>
                  <a:pt x="93160" y="16156"/>
                </a:lnTo>
                <a:lnTo>
                  <a:pt x="107638" y="11214"/>
                </a:lnTo>
                <a:lnTo>
                  <a:pt x="122878" y="8173"/>
                </a:lnTo>
                <a:lnTo>
                  <a:pt x="138880" y="8173"/>
                </a:lnTo>
                <a:lnTo>
                  <a:pt x="154120" y="10834"/>
                </a:lnTo>
                <a:lnTo>
                  <a:pt x="168979" y="7603"/>
                </a:lnTo>
                <a:lnTo>
                  <a:pt x="184219" y="12734"/>
                </a:lnTo>
                <a:lnTo>
                  <a:pt x="199840" y="20527"/>
                </a:lnTo>
                <a:lnTo>
                  <a:pt x="214318" y="15205"/>
                </a:lnTo>
                <a:lnTo>
                  <a:pt x="229939" y="15205"/>
                </a:lnTo>
                <a:lnTo>
                  <a:pt x="245560" y="5892"/>
                </a:lnTo>
                <a:lnTo>
                  <a:pt x="260800" y="11214"/>
                </a:lnTo>
                <a:lnTo>
                  <a:pt x="276040" y="11214"/>
                </a:lnTo>
                <a:lnTo>
                  <a:pt x="291280" y="6843"/>
                </a:lnTo>
                <a:lnTo>
                  <a:pt x="321760" y="6843"/>
                </a:lnTo>
                <a:lnTo>
                  <a:pt x="337000" y="15966"/>
                </a:lnTo>
                <a:lnTo>
                  <a:pt x="351478" y="12734"/>
                </a:lnTo>
                <a:lnTo>
                  <a:pt x="367861" y="0"/>
                </a:lnTo>
                <a:lnTo>
                  <a:pt x="368426" y="176248"/>
                </a:lnTo>
                <a:lnTo>
                  <a:pt x="0" y="176248"/>
                </a:lnTo>
                <a:close/>
              </a:path>
            </a:pathLst>
          </a:custGeom>
          <a:solidFill>
            <a:srgbClr val="001F5B"/>
          </a:solidFill>
          <a:ln>
            <a:noFill/>
          </a:ln>
        </p:spPr>
      </p:sp>
      <p:grpSp>
        <p:nvGrpSpPr>
          <p:cNvPr id="87" name="Shape 87"/>
          <p:cNvGrpSpPr/>
          <p:nvPr/>
        </p:nvGrpSpPr>
        <p:grpSpPr>
          <a:xfrm>
            <a:off x="-9525" y="652475"/>
            <a:ext cx="9167825" cy="595300"/>
            <a:chOff x="-9525" y="4462475"/>
            <a:chExt cx="9167825" cy="595300"/>
          </a:xfrm>
        </p:grpSpPr>
        <p:sp>
          <p:nvSpPr>
            <p:cNvPr id="88" name="Shape 88"/>
            <p:cNvSpPr/>
            <p:nvPr/>
          </p:nvSpPr>
          <p:spPr>
            <a:xfrm>
              <a:off x="-9525" y="4581525"/>
              <a:ext cx="4205300" cy="476250"/>
            </a:xfrm>
            <a:custGeom>
              <a:pathLst>
                <a:path extrusionOk="0" h="19050" w="168212">
                  <a:moveTo>
                    <a:pt x="0" y="1715"/>
                  </a:moveTo>
                  <a:lnTo>
                    <a:pt x="15812" y="16574"/>
                  </a:lnTo>
                  <a:lnTo>
                    <a:pt x="31052" y="16574"/>
                  </a:lnTo>
                  <a:lnTo>
                    <a:pt x="46292" y="14097"/>
                  </a:lnTo>
                  <a:lnTo>
                    <a:pt x="61532" y="19050"/>
                  </a:lnTo>
                  <a:lnTo>
                    <a:pt x="76581" y="11240"/>
                  </a:lnTo>
                  <a:lnTo>
                    <a:pt x="92012" y="11240"/>
                  </a:lnTo>
                  <a:lnTo>
                    <a:pt x="106871" y="0"/>
                  </a:lnTo>
                  <a:lnTo>
                    <a:pt x="122111" y="2667"/>
                  </a:lnTo>
                  <a:lnTo>
                    <a:pt x="137541" y="2667"/>
                  </a:lnTo>
                  <a:lnTo>
                    <a:pt x="152972" y="16002"/>
                  </a:lnTo>
                  <a:lnTo>
                    <a:pt x="168212" y="16002"/>
                  </a:lnTo>
                </a:path>
              </a:pathLst>
            </a:custGeom>
            <a:noFill/>
            <a:ln cap="flat" cmpd="sng" w="9525">
              <a:solidFill>
                <a:srgbClr val="1E428A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89" name="Shape 89"/>
            <p:cNvSpPr/>
            <p:nvPr/>
          </p:nvSpPr>
          <p:spPr>
            <a:xfrm>
              <a:off x="4195775" y="4462475"/>
              <a:ext cx="3424225" cy="590550"/>
            </a:xfrm>
            <a:custGeom>
              <a:pathLst>
                <a:path extrusionOk="0" h="23622" w="136969">
                  <a:moveTo>
                    <a:pt x="0" y="20955"/>
                  </a:moveTo>
                  <a:lnTo>
                    <a:pt x="15049" y="9144"/>
                  </a:lnTo>
                  <a:lnTo>
                    <a:pt x="30480" y="4381"/>
                  </a:lnTo>
                  <a:lnTo>
                    <a:pt x="45720" y="13716"/>
                  </a:lnTo>
                  <a:lnTo>
                    <a:pt x="60769" y="13716"/>
                  </a:lnTo>
                  <a:lnTo>
                    <a:pt x="76009" y="16573"/>
                  </a:lnTo>
                  <a:lnTo>
                    <a:pt x="91249" y="11811"/>
                  </a:lnTo>
                  <a:lnTo>
                    <a:pt x="106680" y="23622"/>
                  </a:lnTo>
                  <a:lnTo>
                    <a:pt x="122110" y="23622"/>
                  </a:lnTo>
                  <a:lnTo>
                    <a:pt x="136969" y="0"/>
                  </a:lnTo>
                </a:path>
              </a:pathLst>
            </a:custGeom>
            <a:noFill/>
            <a:ln cap="flat" cmpd="sng" w="9525">
              <a:solidFill>
                <a:srgbClr val="1E428A"/>
              </a:solidFill>
              <a:prstDash val="solid"/>
              <a:round/>
              <a:headEnd len="med" w="med" type="none"/>
              <a:tailEnd len="med" w="med" type="none"/>
            </a:ln>
          </p:spPr>
        </p:sp>
        <p:sp>
          <p:nvSpPr>
            <p:cNvPr id="90" name="Shape 90"/>
            <p:cNvSpPr/>
            <p:nvPr/>
          </p:nvSpPr>
          <p:spPr>
            <a:xfrm>
              <a:off x="7624775" y="4472000"/>
              <a:ext cx="1533525" cy="414325"/>
            </a:xfrm>
            <a:custGeom>
              <a:pathLst>
                <a:path extrusionOk="0" h="16573" w="61341">
                  <a:moveTo>
                    <a:pt x="0" y="0"/>
                  </a:moveTo>
                  <a:lnTo>
                    <a:pt x="15049" y="4762"/>
                  </a:lnTo>
                  <a:lnTo>
                    <a:pt x="30670" y="4762"/>
                  </a:lnTo>
                  <a:lnTo>
                    <a:pt x="45910" y="4762"/>
                  </a:lnTo>
                  <a:lnTo>
                    <a:pt x="61341" y="16573"/>
                  </a:lnTo>
                </a:path>
              </a:pathLst>
            </a:custGeom>
            <a:noFill/>
            <a:ln cap="flat" cmpd="sng" w="9525">
              <a:solidFill>
                <a:srgbClr val="1E428A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91" name="Shape 91"/>
          <p:cNvGrpSpPr/>
          <p:nvPr/>
        </p:nvGrpSpPr>
        <p:grpSpPr>
          <a:xfrm>
            <a:off x="-42837" y="633488"/>
            <a:ext cx="9229575" cy="642788"/>
            <a:chOff x="-42837" y="4443488"/>
            <a:chExt cx="9229575" cy="642788"/>
          </a:xfrm>
        </p:grpSpPr>
        <p:sp>
          <p:nvSpPr>
            <p:cNvPr id="92" name="Shape 92"/>
            <p:cNvSpPr/>
            <p:nvPr/>
          </p:nvSpPr>
          <p:spPr>
            <a:xfrm>
              <a:off x="1114450" y="49006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1495450" y="502927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733450" y="497212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352450" y="49626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-42837" y="46054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1876450" y="48340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2257450" y="482925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2638450" y="454826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Shape 100"/>
            <p:cNvSpPr/>
            <p:nvPr/>
          </p:nvSpPr>
          <p:spPr>
            <a:xfrm>
              <a:off x="3019450" y="46149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Shape 101"/>
            <p:cNvSpPr/>
            <p:nvPr/>
          </p:nvSpPr>
          <p:spPr>
            <a:xfrm>
              <a:off x="3400450" y="46149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>
              <a:off x="3781450" y="49483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Shape 103"/>
            <p:cNvSpPr/>
            <p:nvPr/>
          </p:nvSpPr>
          <p:spPr>
            <a:xfrm>
              <a:off x="4162450" y="49483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Shape 104"/>
            <p:cNvSpPr/>
            <p:nvPr/>
          </p:nvSpPr>
          <p:spPr>
            <a:xfrm>
              <a:off x="4543450" y="4667325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Shape 105"/>
            <p:cNvSpPr/>
            <p:nvPr/>
          </p:nvSpPr>
          <p:spPr>
            <a:xfrm>
              <a:off x="4924450" y="45435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Shape 106"/>
            <p:cNvSpPr/>
            <p:nvPr/>
          </p:nvSpPr>
          <p:spPr>
            <a:xfrm>
              <a:off x="5305450" y="47721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Shape 107"/>
            <p:cNvSpPr/>
            <p:nvPr/>
          </p:nvSpPr>
          <p:spPr>
            <a:xfrm>
              <a:off x="5686450" y="47721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>
              <a:off x="6067450" y="484830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>
              <a:off x="6448450" y="472923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>
              <a:off x="6829450" y="50245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>
              <a:off x="7210450" y="5024513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>
              <a:off x="7591450" y="44434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>
              <a:off x="7972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>
              <a:off x="8353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>
              <a:off x="8734450" y="4557788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>
              <a:off x="9129738" y="4867350"/>
              <a:ext cx="57000" cy="57000"/>
            </a:xfrm>
            <a:prstGeom prst="ellipse">
              <a:avLst/>
            </a:prstGeom>
            <a:solidFill>
              <a:srgbClr val="1E428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7" name="Shape 117"/>
          <p:cNvSpPr/>
          <p:nvPr/>
        </p:nvSpPr>
        <p:spPr>
          <a:xfrm>
            <a:off x="2990700" y="77620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Shape 118"/>
          <p:cNvSpPr/>
          <p:nvPr/>
        </p:nvSpPr>
        <p:spPr>
          <a:xfrm>
            <a:off x="1085700" y="1061950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Shape 119"/>
          <p:cNvSpPr/>
          <p:nvPr/>
        </p:nvSpPr>
        <p:spPr>
          <a:xfrm>
            <a:off x="4895700" y="706032"/>
            <a:ext cx="114600" cy="114600"/>
          </a:xfrm>
          <a:prstGeom prst="ellipse">
            <a:avLst/>
          </a:prstGeom>
          <a:noFill/>
          <a:ln cap="flat" cmpd="sng" w="9525">
            <a:solidFill>
              <a:srgbClr val="3C78D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Shape 120"/>
          <p:cNvSpPr txBox="1"/>
          <p:nvPr>
            <p:ph type="title"/>
          </p:nvPr>
        </p:nvSpPr>
        <p:spPr>
          <a:xfrm>
            <a:off x="1073550" y="2554325"/>
            <a:ext cx="6996600" cy="715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Muli"/>
              <a:buNone/>
              <a:defRPr sz="3000">
                <a:solidFill>
                  <a:srgbClr val="FFFFFF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i="0" sz="1400" u="none" cap="none" strike="noStrik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i="0" sz="1400" u="none" cap="none" strike="noStrik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i="0" sz="1400" u="none" cap="none" strike="noStrik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i="0" sz="1400" u="none" cap="none" strike="noStrik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i="0" sz="1400" u="none" cap="none" strike="noStrik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i="0" sz="1400" u="none" cap="none" strike="noStrik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i="0" sz="1400" u="none" cap="none" strike="noStrik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CEF6"/>
              </a:buClr>
              <a:buSzPts val="2000"/>
              <a:buFont typeface="Oswald"/>
              <a:buNone/>
              <a:defRPr b="1" i="0" sz="1400" u="none" cap="none" strike="noStrike">
                <a:solidFill>
                  <a:srgbClr val="00CEF6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4" name="Shape 124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5" name="Shape 125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6" name="Shape 12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888888"/>
                </a:solidFill>
                <a:latin typeface="Montserrat Thin"/>
                <a:ea typeface="Montserrat Thin"/>
                <a:cs typeface="Montserrat Thin"/>
                <a:sym typeface="Montserrat Thin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noFill/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Lato"/>
              <a:buNone/>
              <a:defRPr sz="3000"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■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■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●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○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Lato"/>
              <a:buChar char="■"/>
              <a:defRPr>
                <a:solidFill>
                  <a:srgbClr val="434343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pic>
        <p:nvPicPr>
          <p:cNvPr descr="IX Pink-01.png" id="53" name="Shape 53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377800" y="4443100"/>
            <a:ext cx="482750" cy="4827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54" name="Shape 54"/>
          <p:cNvCxnSpPr/>
          <p:nvPr/>
        </p:nvCxnSpPr>
        <p:spPr>
          <a:xfrm>
            <a:off x="-4787" y="0"/>
            <a:ext cx="9160200" cy="0"/>
          </a:xfrm>
          <a:prstGeom prst="straightConnector1">
            <a:avLst/>
          </a:prstGeom>
          <a:noFill/>
          <a:ln cap="flat" cmpd="sng" w="152400">
            <a:solidFill>
              <a:srgbClr val="E31F8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getrevue.co/profile/datamachina" TargetMode="External"/><Relationship Id="rId4" Type="http://schemas.openxmlformats.org/officeDocument/2006/relationships/hyperlink" Target="http://importpython.com/newsletter/" TargetMode="External"/><Relationship Id="rId9" Type="http://schemas.openxmlformats.org/officeDocument/2006/relationships/hyperlink" Target="https://www.datatau.com/" TargetMode="External"/><Relationship Id="rId5" Type="http://schemas.openxmlformats.org/officeDocument/2006/relationships/hyperlink" Target="https://www.datascienceweekly.org/" TargetMode="External"/><Relationship Id="rId6" Type="http://schemas.openxmlformats.org/officeDocument/2006/relationships/hyperlink" Target="https://www.pythonweekly.com/" TargetMode="External"/><Relationship Id="rId7" Type="http://schemas.openxmlformats.org/officeDocument/2006/relationships/hyperlink" Target="http://www.reddit.com/r/datascience" TargetMode="External"/><Relationship Id="rId8" Type="http://schemas.openxmlformats.org/officeDocument/2006/relationships/hyperlink" Target="http://www.reddit.com/r/machinelearning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automatetheboringstuff.com/" TargetMode="External"/><Relationship Id="rId4" Type="http://schemas.openxmlformats.org/officeDocument/2006/relationships/hyperlink" Target="http://wesmckinney.com/pages/book.html" TargetMode="External"/><Relationship Id="rId5" Type="http://schemas.openxmlformats.org/officeDocument/2006/relationships/hyperlink" Target="http://greenteapress.com/wp/think-stats-2e/" TargetMode="External"/><Relationship Id="rId6" Type="http://schemas.openxmlformats.org/officeDocument/2006/relationships/hyperlink" Target="https://github.com/jakevdp/PythonDataScienceHandbook" TargetMode="External"/><Relationship Id="rId7" Type="http://schemas.openxmlformats.org/officeDocument/2006/relationships/hyperlink" Target="https://github.com/amueller/introduction_to_ml_with_python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jpg"/><Relationship Id="rId4" Type="http://schemas.openxmlformats.org/officeDocument/2006/relationships/image" Target="../media/image14.jpg"/><Relationship Id="rId5" Type="http://schemas.openxmlformats.org/officeDocument/2006/relationships/image" Target="../media/image1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jpg"/><Relationship Id="rId4" Type="http://schemas.openxmlformats.org/officeDocument/2006/relationships/image" Target="../media/image14.jpg"/><Relationship Id="rId5" Type="http://schemas.openxmlformats.org/officeDocument/2006/relationships/image" Target="../media/image1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news.stanford.edu/2017/01/25/artificial-intelligence-used-identify-skin-cancer/" TargetMode="External"/><Relationship Id="rId4" Type="http://schemas.openxmlformats.org/officeDocument/2006/relationships/image" Target="../media/image6.jpg"/><Relationship Id="rId5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 txBox="1"/>
          <p:nvPr>
            <p:ph idx="2" type="ctrTitle"/>
          </p:nvPr>
        </p:nvSpPr>
        <p:spPr>
          <a:xfrm>
            <a:off x="685800" y="2992550"/>
            <a:ext cx="7772400" cy="16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 txBox="1"/>
          <p:nvPr>
            <p:ph type="title"/>
          </p:nvPr>
        </p:nvSpPr>
        <p:spPr>
          <a:xfrm>
            <a:off x="457200" y="1135753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Data Science?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type="title"/>
          </p:nvPr>
        </p:nvSpPr>
        <p:spPr>
          <a:xfrm>
            <a:off x="457200" y="342903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</a:pPr>
            <a:r>
              <a:rPr b="1" lang="en-GB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The Data Science Process</a:t>
            </a:r>
            <a:endParaRPr b="1" i="0" sz="3600" u="none" cap="none" strike="noStrike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206" name="Shape 206"/>
          <p:cNvSpPr/>
          <p:nvPr/>
        </p:nvSpPr>
        <p:spPr>
          <a:xfrm>
            <a:off x="338900" y="3518800"/>
            <a:ext cx="884400" cy="1492800"/>
          </a:xfrm>
          <a:prstGeom prst="upArrow">
            <a:avLst>
              <a:gd fmla="val 24823" name="adj1"/>
              <a:gd fmla="val 43627" name="adj2"/>
            </a:avLst>
          </a:prstGeom>
          <a:solidFill>
            <a:srgbClr val="E31F8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7" name="Shape 2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352699"/>
            <a:ext cx="8945397" cy="239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/>
          <p:nvPr>
            <p:ph idx="1" type="body"/>
          </p:nvPr>
        </p:nvSpPr>
        <p:spPr>
          <a:xfrm>
            <a:off x="2983225" y="867475"/>
            <a:ext cx="3587700" cy="328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oboto"/>
              <a:buChar char="●"/>
            </a:pPr>
            <a:r>
              <a:rPr b="1" i="0" lang="en-GB" sz="3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</a:t>
            </a:r>
            <a:r>
              <a:rPr b="0" i="0" lang="en-GB" sz="3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pecific</a:t>
            </a:r>
            <a:endParaRPr b="0" i="1" sz="30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oboto"/>
              <a:buChar char="●"/>
            </a:pPr>
            <a:r>
              <a:rPr b="1" i="0" lang="en-GB" sz="3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</a:t>
            </a:r>
            <a:r>
              <a:rPr b="0" i="0" lang="en-GB" sz="3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easurable</a:t>
            </a:r>
            <a:endParaRPr b="1" i="0" sz="36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oboto"/>
              <a:buChar char="●"/>
            </a:pPr>
            <a:r>
              <a:rPr b="1" i="0" lang="en-GB" sz="3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r>
              <a:rPr b="0" i="0" lang="en-GB" sz="3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chievable</a:t>
            </a:r>
            <a:endParaRPr b="1" i="0" sz="36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oboto"/>
              <a:buChar char="●"/>
            </a:pPr>
            <a:r>
              <a:rPr b="1" i="0" lang="en-GB" sz="3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</a:t>
            </a:r>
            <a:r>
              <a:rPr b="0" i="0" lang="en-GB" sz="3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elevant</a:t>
            </a:r>
            <a:endParaRPr b="1" i="0" sz="36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oboto"/>
              <a:buChar char="●"/>
            </a:pPr>
            <a:r>
              <a:rPr b="1" i="0" lang="en-GB" sz="36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</a:t>
            </a:r>
            <a:r>
              <a:rPr b="0" i="0" lang="en-GB" sz="3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ime-bound</a:t>
            </a:r>
            <a:endParaRPr b="1" i="0" sz="3600" u="none" cap="none" strike="noStrike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13" name="Shape 213"/>
          <p:cNvSpPr txBox="1"/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</a:pPr>
            <a:r>
              <a:rPr b="1" lang="en-GB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A good goal is a S.M.A.R.T. goal</a:t>
            </a:r>
            <a:endParaRPr b="1" i="0" sz="3600" u="none" cap="none" strike="noStrike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214" name="Shape 214"/>
          <p:cNvPicPr preferRelativeResize="0"/>
          <p:nvPr/>
        </p:nvPicPr>
        <p:blipFill rotWithShape="1">
          <a:blip r:embed="rId3">
            <a:alphaModFix/>
          </a:blip>
          <a:srcRect b="0" l="0" r="84463" t="0"/>
          <a:stretch/>
        </p:blipFill>
        <p:spPr>
          <a:xfrm>
            <a:off x="8145900" y="3425800"/>
            <a:ext cx="998100" cy="171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Shape 2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49600" y="0"/>
            <a:ext cx="6244788" cy="5069147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Shape 220"/>
          <p:cNvPicPr preferRelativeResize="0"/>
          <p:nvPr/>
        </p:nvPicPr>
        <p:blipFill rotWithShape="1">
          <a:blip r:embed="rId4">
            <a:alphaModFix/>
          </a:blip>
          <a:srcRect b="0" l="0" r="84463" t="0"/>
          <a:stretch/>
        </p:blipFill>
        <p:spPr>
          <a:xfrm>
            <a:off x="8145900" y="3425800"/>
            <a:ext cx="998100" cy="171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>
            <p:ph idx="1" type="body"/>
          </p:nvPr>
        </p:nvSpPr>
        <p:spPr>
          <a:xfrm>
            <a:off x="702975" y="867475"/>
            <a:ext cx="7308000" cy="40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oboto"/>
              <a:buChar char="-"/>
            </a:pPr>
            <a:r>
              <a:rPr lang="en-GB" sz="3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Newsletters:</a:t>
            </a:r>
            <a:endParaRPr sz="3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746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Roboto"/>
              <a:buChar char="-"/>
            </a:pPr>
            <a:r>
              <a:rPr lang="en-GB" sz="23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DataMachina</a:t>
            </a:r>
            <a:endParaRPr sz="2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746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Roboto"/>
              <a:buChar char="-"/>
            </a:pPr>
            <a:r>
              <a:rPr lang="en-GB" sz="23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ImportPython</a:t>
            </a:r>
            <a:endParaRPr sz="2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746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Roboto"/>
              <a:buChar char="-"/>
            </a:pPr>
            <a:r>
              <a:rPr lang="en-GB" sz="23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DataScience Weekly</a:t>
            </a:r>
            <a:endParaRPr sz="2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746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Roboto"/>
              <a:buChar char="-"/>
            </a:pPr>
            <a:r>
              <a:rPr lang="en-GB" sz="23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Python Weekly</a:t>
            </a:r>
            <a:endParaRPr sz="2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457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Roboto"/>
              <a:buChar char="-"/>
            </a:pPr>
            <a:r>
              <a:rPr lang="en-GB" sz="36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Boards</a:t>
            </a:r>
            <a:endParaRPr sz="36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746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Roboto"/>
              <a:buChar char="-"/>
            </a:pPr>
            <a:r>
              <a:rPr lang="en-GB" sz="23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7"/>
              </a:rPr>
              <a:t>reddit.com/r/datascience</a:t>
            </a:r>
            <a:endParaRPr sz="2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746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Roboto"/>
              <a:buChar char="-"/>
            </a:pPr>
            <a:r>
              <a:rPr lang="en-GB" sz="23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8"/>
              </a:rPr>
              <a:t>reddit.com/r/machinelearning</a:t>
            </a:r>
            <a:endParaRPr sz="2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746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Roboto"/>
              <a:buChar char="-"/>
            </a:pPr>
            <a:r>
              <a:rPr lang="en-GB" sz="23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9"/>
              </a:rPr>
              <a:t>DataTau</a:t>
            </a:r>
            <a:endParaRPr sz="2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26" name="Shape 226"/>
          <p:cNvSpPr txBox="1"/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</a:pPr>
            <a:r>
              <a:rPr b="1" lang="en-GB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Note: Data Science Resources</a:t>
            </a:r>
            <a:endParaRPr b="1" i="0" sz="3600" u="none" cap="none" strike="noStrike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idx="1" type="body"/>
          </p:nvPr>
        </p:nvSpPr>
        <p:spPr>
          <a:xfrm>
            <a:off x="702975" y="867475"/>
            <a:ext cx="7308000" cy="409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746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Roboto"/>
              <a:buChar char="-"/>
            </a:pPr>
            <a:r>
              <a:rPr lang="en-GB" sz="2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Al Sweigart (2015),​ “</a:t>
            </a:r>
            <a:r>
              <a:rPr lang="en-GB" sz="23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Automate the Boring Stuff with Python: Practical Programming for Total Beginners</a:t>
            </a:r>
            <a:r>
              <a:rPr lang="en-GB" sz="2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”</a:t>
            </a:r>
            <a:endParaRPr sz="2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746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Roboto"/>
              <a:buChar char="-"/>
            </a:pPr>
            <a:r>
              <a:rPr lang="en-GB" sz="2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Wes Mckinney (2017),​ “</a:t>
            </a:r>
            <a:r>
              <a:rPr lang="en-GB" sz="23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4"/>
              </a:rPr>
              <a:t>Python for Data Analysis</a:t>
            </a:r>
            <a:r>
              <a:rPr lang="en-GB" sz="2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”</a:t>
            </a:r>
            <a:endParaRPr sz="2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746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Roboto"/>
              <a:buChar char="-"/>
            </a:pPr>
            <a:r>
              <a:rPr lang="en-GB" sz="2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Allen B. Downey (2014),​ “</a:t>
            </a:r>
            <a:r>
              <a:rPr lang="en-GB" sz="23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5"/>
              </a:rPr>
              <a:t>Think Stats</a:t>
            </a:r>
            <a:r>
              <a:rPr lang="en-GB" sz="2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”</a:t>
            </a:r>
            <a:endParaRPr sz="2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746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Roboto"/>
              <a:buChar char="-"/>
            </a:pPr>
            <a:r>
              <a:rPr lang="en-GB" sz="2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Foster Provost &amp; Tom Fawcett (2013),​ “Data Science for Business”</a:t>
            </a:r>
            <a:endParaRPr sz="2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746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Roboto"/>
              <a:buChar char="-"/>
            </a:pPr>
            <a:r>
              <a:rPr lang="en-GB" sz="2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Jake VanderPlas (2016),​ “</a:t>
            </a:r>
            <a:r>
              <a:rPr lang="en-GB" sz="23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6"/>
              </a:rPr>
              <a:t>Python Data Science Handbook</a:t>
            </a:r>
            <a:r>
              <a:rPr lang="en-GB" sz="2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”</a:t>
            </a:r>
            <a:endParaRPr sz="2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746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300"/>
              <a:buFont typeface="Roboto"/>
              <a:buChar char="-"/>
            </a:pPr>
            <a:r>
              <a:rPr lang="en-GB" sz="2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Andreas C. Müller​ (2016),​ “ </a:t>
            </a:r>
            <a:r>
              <a:rPr lang="en-GB" sz="23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7"/>
              </a:rPr>
              <a:t>Introduction to Machine Learning with Python</a:t>
            </a:r>
            <a:r>
              <a:rPr lang="en-GB" sz="2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”</a:t>
            </a:r>
            <a:endParaRPr sz="2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32" name="Shape 232"/>
          <p:cNvSpPr txBox="1"/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</a:pPr>
            <a:r>
              <a:rPr b="1" lang="en-GB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Note: Recommended readings</a:t>
            </a:r>
            <a:endParaRPr b="1" i="0" sz="3600" u="none" cap="none" strike="noStrike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54950" y="823175"/>
            <a:ext cx="3215700" cy="3215700"/>
          </a:xfrm>
          <a:prstGeom prst="ellipse">
            <a:avLst/>
          </a:prstGeom>
          <a:noFill/>
          <a:ln cap="flat" cmpd="sng" w="76200">
            <a:solidFill>
              <a:srgbClr val="E31F80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Shape 238"/>
          <p:cNvSpPr txBox="1"/>
          <p:nvPr>
            <p:ph type="title"/>
          </p:nvPr>
        </p:nvSpPr>
        <p:spPr>
          <a:xfrm>
            <a:off x="311700" y="762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lang="en-GB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Note: OS</a:t>
            </a:r>
            <a:endParaRPr b="1" sz="3600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239" name="Shape 2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1450" y="1452411"/>
            <a:ext cx="2443750" cy="22386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0" name="Shape 2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325" y="1121265"/>
            <a:ext cx="2154774" cy="25390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Shape 2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51950" y="1415763"/>
            <a:ext cx="2030525" cy="2030525"/>
          </a:xfrm>
          <a:prstGeom prst="rect">
            <a:avLst/>
          </a:prstGeom>
          <a:noFill/>
          <a:ln>
            <a:noFill/>
          </a:ln>
        </p:spPr>
      </p:pic>
      <p:sp>
        <p:nvSpPr>
          <p:cNvPr id="242" name="Shape 242"/>
          <p:cNvSpPr txBox="1"/>
          <p:nvPr/>
        </p:nvSpPr>
        <p:spPr>
          <a:xfrm>
            <a:off x="2562025" y="1698250"/>
            <a:ext cx="1197000" cy="11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600">
                <a:latin typeface="Permanent Marker"/>
                <a:ea typeface="Permanent Marker"/>
                <a:cs typeface="Permanent Marker"/>
                <a:sym typeface="Permanent Marker"/>
              </a:rPr>
              <a:t>&gt;</a:t>
            </a:r>
            <a:endParaRPr sz="96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sp>
        <p:nvSpPr>
          <p:cNvPr id="243" name="Shape 243"/>
          <p:cNvSpPr txBox="1"/>
          <p:nvPr/>
        </p:nvSpPr>
        <p:spPr>
          <a:xfrm>
            <a:off x="5102800" y="1698250"/>
            <a:ext cx="1824300" cy="11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9600">
                <a:latin typeface="Permanent Marker"/>
                <a:ea typeface="Permanent Marker"/>
                <a:cs typeface="Permanent Marker"/>
                <a:sym typeface="Permanent Marker"/>
              </a:rPr>
              <a:t>&gt;&gt;</a:t>
            </a:r>
            <a:endParaRPr sz="9600"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/>
          <p:nvPr>
            <p:ph type="title"/>
          </p:nvPr>
        </p:nvSpPr>
        <p:spPr>
          <a:xfrm>
            <a:off x="457200" y="2002778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Show time!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</a:pPr>
            <a:r>
              <a:rPr b="1" lang="en-GB" sz="30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Why do they call it </a:t>
            </a:r>
            <a:r>
              <a:rPr b="1" i="0" lang="en-GB" sz="30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Big Data when they me</a:t>
            </a:r>
            <a:r>
              <a:rPr b="1" lang="en-GB" sz="30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an</a:t>
            </a:r>
            <a:r>
              <a:rPr b="1" i="0" lang="en-GB" sz="30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 Data Science?</a:t>
            </a:r>
            <a:endParaRPr b="1" i="0" sz="3000" u="none" cap="none" strike="noStrike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38" name="Shape 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150" y="1722825"/>
            <a:ext cx="1828800" cy="250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Shape 1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3600" y="847625"/>
            <a:ext cx="3103884" cy="414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Shape 1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89884" y="847625"/>
            <a:ext cx="3601715" cy="29425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</a:pPr>
            <a:r>
              <a:rPr b="1" lang="en-GB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Data Science &gt;&gt; Big Data</a:t>
            </a:r>
            <a:endParaRPr b="1" sz="3600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46" name="Shape 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5150" y="1722825"/>
            <a:ext cx="1828800" cy="2505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Shape 1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33600" y="847625"/>
            <a:ext cx="3103884" cy="414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Shape 1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89884" y="847625"/>
            <a:ext cx="3601715" cy="2942578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Shape 149"/>
          <p:cNvSpPr txBox="1"/>
          <p:nvPr/>
        </p:nvSpPr>
        <p:spPr>
          <a:xfrm>
            <a:off x="601700" y="2290700"/>
            <a:ext cx="839700" cy="438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GB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Science</a:t>
            </a:r>
            <a:endParaRPr b="1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Shape 150"/>
          <p:cNvSpPr txBox="1"/>
          <p:nvPr/>
        </p:nvSpPr>
        <p:spPr>
          <a:xfrm>
            <a:off x="3800875" y="1666200"/>
            <a:ext cx="1412700" cy="4380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GB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Science</a:t>
            </a:r>
            <a:endParaRPr b="1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Shape 151"/>
          <p:cNvSpPr txBox="1"/>
          <p:nvPr/>
        </p:nvSpPr>
        <p:spPr>
          <a:xfrm rot="1353831">
            <a:off x="6708283" y="2738035"/>
            <a:ext cx="1109424" cy="692631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GB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Science</a:t>
            </a:r>
            <a:endParaRPr b="1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Shape 152"/>
          <p:cNvSpPr txBox="1"/>
          <p:nvPr/>
        </p:nvSpPr>
        <p:spPr>
          <a:xfrm>
            <a:off x="7750350" y="2588125"/>
            <a:ext cx="472800" cy="3333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GB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Science</a:t>
            </a:r>
            <a:endParaRPr b="1" i="0" sz="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Shape 153"/>
          <p:cNvSpPr txBox="1"/>
          <p:nvPr/>
        </p:nvSpPr>
        <p:spPr>
          <a:xfrm>
            <a:off x="7991675" y="1266275"/>
            <a:ext cx="839700" cy="7626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GB" sz="12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Science</a:t>
            </a:r>
            <a:endParaRPr b="1" i="0" sz="12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Shape 154"/>
          <p:cNvSpPr txBox="1"/>
          <p:nvPr/>
        </p:nvSpPr>
        <p:spPr>
          <a:xfrm>
            <a:off x="6072825" y="1116500"/>
            <a:ext cx="472800" cy="333300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n-GB" sz="6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Data Science</a:t>
            </a:r>
            <a:endParaRPr b="1" i="0" sz="6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Shape 1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94475" y="1104925"/>
            <a:ext cx="4037495" cy="329742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 txBox="1"/>
          <p:nvPr>
            <p:ph type="title"/>
          </p:nvPr>
        </p:nvSpPr>
        <p:spPr>
          <a:xfrm>
            <a:off x="311700" y="-1217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</a:pPr>
            <a:r>
              <a:rPr b="1" lang="en-GB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Then</a:t>
            </a:r>
            <a:r>
              <a:rPr b="1" i="0" lang="en-GB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, what is</a:t>
            </a:r>
            <a:r>
              <a:rPr b="1" lang="en-GB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 </a:t>
            </a:r>
            <a:r>
              <a:rPr b="1" i="0" lang="en-GB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Data Science?</a:t>
            </a:r>
            <a:endParaRPr b="1" i="0" sz="3600" u="none" cap="none" strike="noStrike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61" name="Shape 1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" y="1304825"/>
            <a:ext cx="4689676" cy="23047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Shape 16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7700" y="0"/>
            <a:ext cx="633737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Shape 171"/>
          <p:cNvPicPr preferRelativeResize="0"/>
          <p:nvPr/>
        </p:nvPicPr>
        <p:blipFill rotWithShape="1">
          <a:blip r:embed="rId3">
            <a:alphaModFix amt="63000"/>
          </a:blip>
          <a:srcRect b="0" l="0" r="0" t="0"/>
          <a:stretch/>
        </p:blipFill>
        <p:spPr>
          <a:xfrm>
            <a:off x="1403313" y="0"/>
            <a:ext cx="6337375" cy="514350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72" name="Shape 172"/>
          <p:cNvCxnSpPr/>
          <p:nvPr/>
        </p:nvCxnSpPr>
        <p:spPr>
          <a:xfrm>
            <a:off x="1229700" y="379150"/>
            <a:ext cx="0" cy="45288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73" name="Shape 173"/>
          <p:cNvCxnSpPr/>
          <p:nvPr/>
        </p:nvCxnSpPr>
        <p:spPr>
          <a:xfrm>
            <a:off x="1241525" y="355500"/>
            <a:ext cx="6917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74" name="Shape 174"/>
          <p:cNvCxnSpPr/>
          <p:nvPr/>
        </p:nvCxnSpPr>
        <p:spPr>
          <a:xfrm>
            <a:off x="8158650" y="414625"/>
            <a:ext cx="0" cy="45051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75" name="Shape 175"/>
          <p:cNvCxnSpPr/>
          <p:nvPr/>
        </p:nvCxnSpPr>
        <p:spPr>
          <a:xfrm>
            <a:off x="6657000" y="3512550"/>
            <a:ext cx="0" cy="14544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</p:cxnSp>
      <p:sp>
        <p:nvSpPr>
          <p:cNvPr id="176" name="Shape 176"/>
          <p:cNvSpPr txBox="1"/>
          <p:nvPr/>
        </p:nvSpPr>
        <p:spPr>
          <a:xfrm>
            <a:off x="1513500" y="1123350"/>
            <a:ext cx="6515100" cy="28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en-GB" sz="6000" u="none" cap="none" strike="noStrike">
                <a:solidFill>
                  <a:srgbClr val="FFFFFF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NO BIG DATA REQUIRED!!</a:t>
            </a:r>
            <a:endParaRPr b="0" i="0" sz="6000" u="none" cap="none" strike="noStrike">
              <a:solidFill>
                <a:srgbClr val="FFFFFF"/>
              </a:solidFill>
              <a:latin typeface="Permanent Marker"/>
              <a:ea typeface="Permanent Marker"/>
              <a:cs typeface="Permanent Marker"/>
              <a:sym typeface="Permanent Marker"/>
            </a:endParaRPr>
          </a:p>
        </p:txBody>
      </p:sp>
      <p:cxnSp>
        <p:nvCxnSpPr>
          <p:cNvPr id="177" name="Shape 177"/>
          <p:cNvCxnSpPr/>
          <p:nvPr/>
        </p:nvCxnSpPr>
        <p:spPr>
          <a:xfrm rot="10800000">
            <a:off x="6716050" y="4943275"/>
            <a:ext cx="13953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78" name="Shape 178"/>
          <p:cNvCxnSpPr/>
          <p:nvPr/>
        </p:nvCxnSpPr>
        <p:spPr>
          <a:xfrm rot="10800000">
            <a:off x="4954300" y="3536200"/>
            <a:ext cx="16554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79" name="Shape 179"/>
          <p:cNvCxnSpPr/>
          <p:nvPr/>
        </p:nvCxnSpPr>
        <p:spPr>
          <a:xfrm>
            <a:off x="1265175" y="4943275"/>
            <a:ext cx="3689100" cy="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</p:cxnSp>
      <p:cxnSp>
        <p:nvCxnSpPr>
          <p:cNvPr id="180" name="Shape 180"/>
          <p:cNvCxnSpPr/>
          <p:nvPr/>
        </p:nvCxnSpPr>
        <p:spPr>
          <a:xfrm>
            <a:off x="4907025" y="3595325"/>
            <a:ext cx="0" cy="1359900"/>
          </a:xfrm>
          <a:prstGeom prst="straightConnector1">
            <a:avLst/>
          </a:prstGeom>
          <a:noFill/>
          <a:ln cap="flat" cmpd="sng" w="38100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Shape 185">
            <a:hlinkClick r:id="rId3"/>
          </p:cNvPr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4722" y="1447200"/>
            <a:ext cx="3167249" cy="2111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Shape 18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189900" y="1177050"/>
            <a:ext cx="4882426" cy="2789405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Shape 187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</a:pPr>
            <a:r>
              <a:rPr b="1" lang="en-GB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Uses of</a:t>
            </a:r>
            <a:r>
              <a:rPr b="1" i="0" lang="en-GB" sz="3600" u="none" cap="none" strike="noStrike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 Data Science</a:t>
            </a:r>
            <a:endParaRPr b="1" i="0" sz="3600" u="none" cap="none" strike="noStrike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/>
          <p:nvPr>
            <p:ph type="title"/>
          </p:nvPr>
        </p:nvSpPr>
        <p:spPr>
          <a:xfrm>
            <a:off x="311700" y="0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</a:pPr>
            <a:r>
              <a:rPr b="1" lang="en-GB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Uses of Data Science</a:t>
            </a:r>
            <a:endParaRPr b="1" sz="3600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93" name="Shape 1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0325" y="864888"/>
            <a:ext cx="3686275" cy="368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Shape 19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39225" y="864900"/>
            <a:ext cx="3086100" cy="352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idx="2" type="ctrTitle"/>
          </p:nvPr>
        </p:nvSpPr>
        <p:spPr>
          <a:xfrm>
            <a:off x="685800" y="2992550"/>
            <a:ext cx="7772400" cy="168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Shape 200"/>
          <p:cNvSpPr txBox="1"/>
          <p:nvPr>
            <p:ph type="title"/>
          </p:nvPr>
        </p:nvSpPr>
        <p:spPr>
          <a:xfrm>
            <a:off x="457200" y="1135753"/>
            <a:ext cx="82296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Data Science Process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